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71" d="100"/>
          <a:sy n="71" d="100"/>
        </p:scale>
        <p:origin x="8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1C852-CBF3-46AD-8DFC-DA0D3ED20E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B97529-F128-48B4-A42D-ACDAAEA659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6D7FDB-1349-4F01-B41B-25F4A81B3C51}"/>
              </a:ext>
            </a:extLst>
          </p:cNvPr>
          <p:cNvSpPr>
            <a:spLocks noGrp="1"/>
          </p:cNvSpPr>
          <p:nvPr>
            <p:ph type="dt" sz="half" idx="10"/>
          </p:nvPr>
        </p:nvSpPr>
        <p:spPr/>
        <p:txBody>
          <a:bodyPr/>
          <a:lstStyle/>
          <a:p>
            <a:fld id="{D0B89A7E-441E-4086-BE8B-827AC1709B38}" type="datetimeFigureOut">
              <a:rPr lang="en-US" smtClean="0"/>
              <a:t>12/6/2020</a:t>
            </a:fld>
            <a:endParaRPr lang="en-US"/>
          </a:p>
        </p:txBody>
      </p:sp>
      <p:sp>
        <p:nvSpPr>
          <p:cNvPr id="5" name="Footer Placeholder 4">
            <a:extLst>
              <a:ext uri="{FF2B5EF4-FFF2-40B4-BE49-F238E27FC236}">
                <a16:creationId xmlns:a16="http://schemas.microsoft.com/office/drawing/2014/main" id="{A9FAEA3F-301B-4D28-A728-09E563F9E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A246FF-4B5A-4EEA-93F1-3D35D7CA0E45}"/>
              </a:ext>
            </a:extLst>
          </p:cNvPr>
          <p:cNvSpPr>
            <a:spLocks noGrp="1"/>
          </p:cNvSpPr>
          <p:nvPr>
            <p:ph type="sldNum" sz="quarter" idx="12"/>
          </p:nvPr>
        </p:nvSpPr>
        <p:spPr/>
        <p:txBody>
          <a:bodyPr/>
          <a:lstStyle/>
          <a:p>
            <a:fld id="{0DA7260A-A58D-4ABB-8138-45C0FDD976CC}" type="slidenum">
              <a:rPr lang="en-US" smtClean="0"/>
              <a:t>‹#›</a:t>
            </a:fld>
            <a:endParaRPr lang="en-US"/>
          </a:p>
        </p:txBody>
      </p:sp>
    </p:spTree>
    <p:extLst>
      <p:ext uri="{BB962C8B-B14F-4D97-AF65-F5344CB8AC3E}">
        <p14:creationId xmlns:p14="http://schemas.microsoft.com/office/powerpoint/2010/main" val="3698096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E768A-0B33-4613-8103-43C5D2DDD1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2057E6-08CD-4786-AE10-DED6D3F58A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7FE1BD-B930-4E3A-983A-563E6F004C3F}"/>
              </a:ext>
            </a:extLst>
          </p:cNvPr>
          <p:cNvSpPr>
            <a:spLocks noGrp="1"/>
          </p:cNvSpPr>
          <p:nvPr>
            <p:ph type="dt" sz="half" idx="10"/>
          </p:nvPr>
        </p:nvSpPr>
        <p:spPr/>
        <p:txBody>
          <a:bodyPr/>
          <a:lstStyle/>
          <a:p>
            <a:fld id="{D0B89A7E-441E-4086-BE8B-827AC1709B38}" type="datetimeFigureOut">
              <a:rPr lang="en-US" smtClean="0"/>
              <a:t>12/6/2020</a:t>
            </a:fld>
            <a:endParaRPr lang="en-US"/>
          </a:p>
        </p:txBody>
      </p:sp>
      <p:sp>
        <p:nvSpPr>
          <p:cNvPr id="5" name="Footer Placeholder 4">
            <a:extLst>
              <a:ext uri="{FF2B5EF4-FFF2-40B4-BE49-F238E27FC236}">
                <a16:creationId xmlns:a16="http://schemas.microsoft.com/office/drawing/2014/main" id="{FFA449E8-351C-4FBD-951E-CF9FC08C5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DCC91-EF46-4B3D-9381-06923BA927CE}"/>
              </a:ext>
            </a:extLst>
          </p:cNvPr>
          <p:cNvSpPr>
            <a:spLocks noGrp="1"/>
          </p:cNvSpPr>
          <p:nvPr>
            <p:ph type="sldNum" sz="quarter" idx="12"/>
          </p:nvPr>
        </p:nvSpPr>
        <p:spPr/>
        <p:txBody>
          <a:bodyPr/>
          <a:lstStyle/>
          <a:p>
            <a:fld id="{0DA7260A-A58D-4ABB-8138-45C0FDD976CC}" type="slidenum">
              <a:rPr lang="en-US" smtClean="0"/>
              <a:t>‹#›</a:t>
            </a:fld>
            <a:endParaRPr lang="en-US"/>
          </a:p>
        </p:txBody>
      </p:sp>
    </p:spTree>
    <p:extLst>
      <p:ext uri="{BB962C8B-B14F-4D97-AF65-F5344CB8AC3E}">
        <p14:creationId xmlns:p14="http://schemas.microsoft.com/office/powerpoint/2010/main" val="3054863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F7F809-43C8-47AD-AB32-DDC74A567D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661719-C105-4EC2-AD07-F9729D9051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12E876-B0A7-4F53-9310-15D8CDDBA43D}"/>
              </a:ext>
            </a:extLst>
          </p:cNvPr>
          <p:cNvSpPr>
            <a:spLocks noGrp="1"/>
          </p:cNvSpPr>
          <p:nvPr>
            <p:ph type="dt" sz="half" idx="10"/>
          </p:nvPr>
        </p:nvSpPr>
        <p:spPr/>
        <p:txBody>
          <a:bodyPr/>
          <a:lstStyle/>
          <a:p>
            <a:fld id="{D0B89A7E-441E-4086-BE8B-827AC1709B38}" type="datetimeFigureOut">
              <a:rPr lang="en-US" smtClean="0"/>
              <a:t>12/6/2020</a:t>
            </a:fld>
            <a:endParaRPr lang="en-US"/>
          </a:p>
        </p:txBody>
      </p:sp>
      <p:sp>
        <p:nvSpPr>
          <p:cNvPr id="5" name="Footer Placeholder 4">
            <a:extLst>
              <a:ext uri="{FF2B5EF4-FFF2-40B4-BE49-F238E27FC236}">
                <a16:creationId xmlns:a16="http://schemas.microsoft.com/office/drawing/2014/main" id="{39F4CF7C-3C36-4E14-99A0-D26FC4C32A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07116-3AB6-4608-BDA3-552D1A2414BA}"/>
              </a:ext>
            </a:extLst>
          </p:cNvPr>
          <p:cNvSpPr>
            <a:spLocks noGrp="1"/>
          </p:cNvSpPr>
          <p:nvPr>
            <p:ph type="sldNum" sz="quarter" idx="12"/>
          </p:nvPr>
        </p:nvSpPr>
        <p:spPr/>
        <p:txBody>
          <a:bodyPr/>
          <a:lstStyle/>
          <a:p>
            <a:fld id="{0DA7260A-A58D-4ABB-8138-45C0FDD976CC}" type="slidenum">
              <a:rPr lang="en-US" smtClean="0"/>
              <a:t>‹#›</a:t>
            </a:fld>
            <a:endParaRPr lang="en-US"/>
          </a:p>
        </p:txBody>
      </p:sp>
    </p:spTree>
    <p:extLst>
      <p:ext uri="{BB962C8B-B14F-4D97-AF65-F5344CB8AC3E}">
        <p14:creationId xmlns:p14="http://schemas.microsoft.com/office/powerpoint/2010/main" val="1299532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A21D8-38F0-4D61-A633-EE338A2B09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FA97F4-640E-45B0-9C01-9A79694F51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E78963-8C35-471A-8F28-C7F270E17940}"/>
              </a:ext>
            </a:extLst>
          </p:cNvPr>
          <p:cNvSpPr>
            <a:spLocks noGrp="1"/>
          </p:cNvSpPr>
          <p:nvPr>
            <p:ph type="dt" sz="half" idx="10"/>
          </p:nvPr>
        </p:nvSpPr>
        <p:spPr/>
        <p:txBody>
          <a:bodyPr/>
          <a:lstStyle/>
          <a:p>
            <a:fld id="{D0B89A7E-441E-4086-BE8B-827AC1709B38}" type="datetimeFigureOut">
              <a:rPr lang="en-US" smtClean="0"/>
              <a:t>12/6/2020</a:t>
            </a:fld>
            <a:endParaRPr lang="en-US"/>
          </a:p>
        </p:txBody>
      </p:sp>
      <p:sp>
        <p:nvSpPr>
          <p:cNvPr id="5" name="Footer Placeholder 4">
            <a:extLst>
              <a:ext uri="{FF2B5EF4-FFF2-40B4-BE49-F238E27FC236}">
                <a16:creationId xmlns:a16="http://schemas.microsoft.com/office/drawing/2014/main" id="{C5854944-FB1E-4FC6-ADCF-EDBD1BAEF0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2EC17-4E30-4B70-9726-61D532ECE45B}"/>
              </a:ext>
            </a:extLst>
          </p:cNvPr>
          <p:cNvSpPr>
            <a:spLocks noGrp="1"/>
          </p:cNvSpPr>
          <p:nvPr>
            <p:ph type="sldNum" sz="quarter" idx="12"/>
          </p:nvPr>
        </p:nvSpPr>
        <p:spPr/>
        <p:txBody>
          <a:bodyPr/>
          <a:lstStyle/>
          <a:p>
            <a:fld id="{0DA7260A-A58D-4ABB-8138-45C0FDD976CC}" type="slidenum">
              <a:rPr lang="en-US" smtClean="0"/>
              <a:t>‹#›</a:t>
            </a:fld>
            <a:endParaRPr lang="en-US"/>
          </a:p>
        </p:txBody>
      </p:sp>
    </p:spTree>
    <p:extLst>
      <p:ext uri="{BB962C8B-B14F-4D97-AF65-F5344CB8AC3E}">
        <p14:creationId xmlns:p14="http://schemas.microsoft.com/office/powerpoint/2010/main" val="2187330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2A0F7-8A1E-4FC1-9624-D9D69064CD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295C42-F266-4CE1-AE92-E49FFC2260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A31C81-16FF-4FF9-A2BE-E3E0B0D2EB30}"/>
              </a:ext>
            </a:extLst>
          </p:cNvPr>
          <p:cNvSpPr>
            <a:spLocks noGrp="1"/>
          </p:cNvSpPr>
          <p:nvPr>
            <p:ph type="dt" sz="half" idx="10"/>
          </p:nvPr>
        </p:nvSpPr>
        <p:spPr/>
        <p:txBody>
          <a:bodyPr/>
          <a:lstStyle/>
          <a:p>
            <a:fld id="{D0B89A7E-441E-4086-BE8B-827AC1709B38}" type="datetimeFigureOut">
              <a:rPr lang="en-US" smtClean="0"/>
              <a:t>12/6/2020</a:t>
            </a:fld>
            <a:endParaRPr lang="en-US"/>
          </a:p>
        </p:txBody>
      </p:sp>
      <p:sp>
        <p:nvSpPr>
          <p:cNvPr id="5" name="Footer Placeholder 4">
            <a:extLst>
              <a:ext uri="{FF2B5EF4-FFF2-40B4-BE49-F238E27FC236}">
                <a16:creationId xmlns:a16="http://schemas.microsoft.com/office/drawing/2014/main" id="{B4EECB11-49BE-43E8-B9B0-5CF72643C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B5185-3B50-42E1-ACEF-BB4E0BA3702A}"/>
              </a:ext>
            </a:extLst>
          </p:cNvPr>
          <p:cNvSpPr>
            <a:spLocks noGrp="1"/>
          </p:cNvSpPr>
          <p:nvPr>
            <p:ph type="sldNum" sz="quarter" idx="12"/>
          </p:nvPr>
        </p:nvSpPr>
        <p:spPr/>
        <p:txBody>
          <a:bodyPr/>
          <a:lstStyle/>
          <a:p>
            <a:fld id="{0DA7260A-A58D-4ABB-8138-45C0FDD976CC}" type="slidenum">
              <a:rPr lang="en-US" smtClean="0"/>
              <a:t>‹#›</a:t>
            </a:fld>
            <a:endParaRPr lang="en-US"/>
          </a:p>
        </p:txBody>
      </p:sp>
    </p:spTree>
    <p:extLst>
      <p:ext uri="{BB962C8B-B14F-4D97-AF65-F5344CB8AC3E}">
        <p14:creationId xmlns:p14="http://schemas.microsoft.com/office/powerpoint/2010/main" val="4153125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77D4-451C-46D9-9812-9124CDAE87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B3EB0C-5211-48F0-B096-50BE98696B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185500-5B4C-4AEA-BDCD-A93F99F775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A32BB6-34CB-4312-9A86-E50908005183}"/>
              </a:ext>
            </a:extLst>
          </p:cNvPr>
          <p:cNvSpPr>
            <a:spLocks noGrp="1"/>
          </p:cNvSpPr>
          <p:nvPr>
            <p:ph type="dt" sz="half" idx="10"/>
          </p:nvPr>
        </p:nvSpPr>
        <p:spPr/>
        <p:txBody>
          <a:bodyPr/>
          <a:lstStyle/>
          <a:p>
            <a:fld id="{D0B89A7E-441E-4086-BE8B-827AC1709B38}" type="datetimeFigureOut">
              <a:rPr lang="en-US" smtClean="0"/>
              <a:t>12/6/2020</a:t>
            </a:fld>
            <a:endParaRPr lang="en-US"/>
          </a:p>
        </p:txBody>
      </p:sp>
      <p:sp>
        <p:nvSpPr>
          <p:cNvPr id="6" name="Footer Placeholder 5">
            <a:extLst>
              <a:ext uri="{FF2B5EF4-FFF2-40B4-BE49-F238E27FC236}">
                <a16:creationId xmlns:a16="http://schemas.microsoft.com/office/drawing/2014/main" id="{48C1387E-CDA3-4DB8-ADAA-84064DBD52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07F0F-1400-4DAC-901D-C86460B6B39F}"/>
              </a:ext>
            </a:extLst>
          </p:cNvPr>
          <p:cNvSpPr>
            <a:spLocks noGrp="1"/>
          </p:cNvSpPr>
          <p:nvPr>
            <p:ph type="sldNum" sz="quarter" idx="12"/>
          </p:nvPr>
        </p:nvSpPr>
        <p:spPr/>
        <p:txBody>
          <a:bodyPr/>
          <a:lstStyle/>
          <a:p>
            <a:fld id="{0DA7260A-A58D-4ABB-8138-45C0FDD976CC}" type="slidenum">
              <a:rPr lang="en-US" smtClean="0"/>
              <a:t>‹#›</a:t>
            </a:fld>
            <a:endParaRPr lang="en-US"/>
          </a:p>
        </p:txBody>
      </p:sp>
    </p:spTree>
    <p:extLst>
      <p:ext uri="{BB962C8B-B14F-4D97-AF65-F5344CB8AC3E}">
        <p14:creationId xmlns:p14="http://schemas.microsoft.com/office/powerpoint/2010/main" val="2374211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C9D84-35E2-4AE8-833B-C087C747DF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01CD2D-A000-4270-B114-38E49A4B6C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F1955B-87DA-4EC6-80C8-0D40117D69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FEA0AB-6F91-49A0-ACA8-6119CDD537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E9E18C-2E3D-4E6A-ABDF-B3A8BD5EFE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B3FFE7-B0AA-49D6-B24A-713A8B89A3DC}"/>
              </a:ext>
            </a:extLst>
          </p:cNvPr>
          <p:cNvSpPr>
            <a:spLocks noGrp="1"/>
          </p:cNvSpPr>
          <p:nvPr>
            <p:ph type="dt" sz="half" idx="10"/>
          </p:nvPr>
        </p:nvSpPr>
        <p:spPr/>
        <p:txBody>
          <a:bodyPr/>
          <a:lstStyle/>
          <a:p>
            <a:fld id="{D0B89A7E-441E-4086-BE8B-827AC1709B38}" type="datetimeFigureOut">
              <a:rPr lang="en-US" smtClean="0"/>
              <a:t>12/6/2020</a:t>
            </a:fld>
            <a:endParaRPr lang="en-US"/>
          </a:p>
        </p:txBody>
      </p:sp>
      <p:sp>
        <p:nvSpPr>
          <p:cNvPr id="8" name="Footer Placeholder 7">
            <a:extLst>
              <a:ext uri="{FF2B5EF4-FFF2-40B4-BE49-F238E27FC236}">
                <a16:creationId xmlns:a16="http://schemas.microsoft.com/office/drawing/2014/main" id="{F4EDB80B-83F0-4DC3-9D48-C29C184286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6F2ACA-1EFB-4894-9F1C-EB7A41100F42}"/>
              </a:ext>
            </a:extLst>
          </p:cNvPr>
          <p:cNvSpPr>
            <a:spLocks noGrp="1"/>
          </p:cNvSpPr>
          <p:nvPr>
            <p:ph type="sldNum" sz="quarter" idx="12"/>
          </p:nvPr>
        </p:nvSpPr>
        <p:spPr/>
        <p:txBody>
          <a:bodyPr/>
          <a:lstStyle/>
          <a:p>
            <a:fld id="{0DA7260A-A58D-4ABB-8138-45C0FDD976CC}" type="slidenum">
              <a:rPr lang="en-US" smtClean="0"/>
              <a:t>‹#›</a:t>
            </a:fld>
            <a:endParaRPr lang="en-US"/>
          </a:p>
        </p:txBody>
      </p:sp>
    </p:spTree>
    <p:extLst>
      <p:ext uri="{BB962C8B-B14F-4D97-AF65-F5344CB8AC3E}">
        <p14:creationId xmlns:p14="http://schemas.microsoft.com/office/powerpoint/2010/main" val="2805074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2EB1C-7252-4EF7-B9AA-B79D9D5207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6E2DE9-2D34-4F2B-9859-B2D7261E3C4F}"/>
              </a:ext>
            </a:extLst>
          </p:cNvPr>
          <p:cNvSpPr>
            <a:spLocks noGrp="1"/>
          </p:cNvSpPr>
          <p:nvPr>
            <p:ph type="dt" sz="half" idx="10"/>
          </p:nvPr>
        </p:nvSpPr>
        <p:spPr/>
        <p:txBody>
          <a:bodyPr/>
          <a:lstStyle/>
          <a:p>
            <a:fld id="{D0B89A7E-441E-4086-BE8B-827AC1709B38}" type="datetimeFigureOut">
              <a:rPr lang="en-US" smtClean="0"/>
              <a:t>12/6/2020</a:t>
            </a:fld>
            <a:endParaRPr lang="en-US"/>
          </a:p>
        </p:txBody>
      </p:sp>
      <p:sp>
        <p:nvSpPr>
          <p:cNvPr id="4" name="Footer Placeholder 3">
            <a:extLst>
              <a:ext uri="{FF2B5EF4-FFF2-40B4-BE49-F238E27FC236}">
                <a16:creationId xmlns:a16="http://schemas.microsoft.com/office/drawing/2014/main" id="{7559F07F-22A5-4CD5-9D7A-2F78DC3C3F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FD5E4B-8E4C-49C0-BEB6-1BF598491EEE}"/>
              </a:ext>
            </a:extLst>
          </p:cNvPr>
          <p:cNvSpPr>
            <a:spLocks noGrp="1"/>
          </p:cNvSpPr>
          <p:nvPr>
            <p:ph type="sldNum" sz="quarter" idx="12"/>
          </p:nvPr>
        </p:nvSpPr>
        <p:spPr/>
        <p:txBody>
          <a:bodyPr/>
          <a:lstStyle/>
          <a:p>
            <a:fld id="{0DA7260A-A58D-4ABB-8138-45C0FDD976CC}" type="slidenum">
              <a:rPr lang="en-US" smtClean="0"/>
              <a:t>‹#›</a:t>
            </a:fld>
            <a:endParaRPr lang="en-US"/>
          </a:p>
        </p:txBody>
      </p:sp>
    </p:spTree>
    <p:extLst>
      <p:ext uri="{BB962C8B-B14F-4D97-AF65-F5344CB8AC3E}">
        <p14:creationId xmlns:p14="http://schemas.microsoft.com/office/powerpoint/2010/main" val="3117721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54BAF5-4663-466D-83E6-4D0B9EE8AAF2}"/>
              </a:ext>
            </a:extLst>
          </p:cNvPr>
          <p:cNvSpPr>
            <a:spLocks noGrp="1"/>
          </p:cNvSpPr>
          <p:nvPr>
            <p:ph type="dt" sz="half" idx="10"/>
          </p:nvPr>
        </p:nvSpPr>
        <p:spPr/>
        <p:txBody>
          <a:bodyPr/>
          <a:lstStyle/>
          <a:p>
            <a:fld id="{D0B89A7E-441E-4086-BE8B-827AC1709B38}" type="datetimeFigureOut">
              <a:rPr lang="en-US" smtClean="0"/>
              <a:t>12/6/2020</a:t>
            </a:fld>
            <a:endParaRPr lang="en-US"/>
          </a:p>
        </p:txBody>
      </p:sp>
      <p:sp>
        <p:nvSpPr>
          <p:cNvPr id="3" name="Footer Placeholder 2">
            <a:extLst>
              <a:ext uri="{FF2B5EF4-FFF2-40B4-BE49-F238E27FC236}">
                <a16:creationId xmlns:a16="http://schemas.microsoft.com/office/drawing/2014/main" id="{EC9AA3BA-49B2-497B-91BC-CA08990889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E47520-931C-47AE-B480-2C4EAB6C4566}"/>
              </a:ext>
            </a:extLst>
          </p:cNvPr>
          <p:cNvSpPr>
            <a:spLocks noGrp="1"/>
          </p:cNvSpPr>
          <p:nvPr>
            <p:ph type="sldNum" sz="quarter" idx="12"/>
          </p:nvPr>
        </p:nvSpPr>
        <p:spPr/>
        <p:txBody>
          <a:bodyPr/>
          <a:lstStyle/>
          <a:p>
            <a:fld id="{0DA7260A-A58D-4ABB-8138-45C0FDD976CC}" type="slidenum">
              <a:rPr lang="en-US" smtClean="0"/>
              <a:t>‹#›</a:t>
            </a:fld>
            <a:endParaRPr lang="en-US"/>
          </a:p>
        </p:txBody>
      </p:sp>
    </p:spTree>
    <p:extLst>
      <p:ext uri="{BB962C8B-B14F-4D97-AF65-F5344CB8AC3E}">
        <p14:creationId xmlns:p14="http://schemas.microsoft.com/office/powerpoint/2010/main" val="196033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9ECC-6074-4BD5-9E67-BCB42F686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B98C3E-898D-4457-86D2-21DD592C17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A950EC-9F23-4B5C-9A25-6906236A47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127D3-76D0-46A9-AD13-99D0F14480FA}"/>
              </a:ext>
            </a:extLst>
          </p:cNvPr>
          <p:cNvSpPr>
            <a:spLocks noGrp="1"/>
          </p:cNvSpPr>
          <p:nvPr>
            <p:ph type="dt" sz="half" idx="10"/>
          </p:nvPr>
        </p:nvSpPr>
        <p:spPr/>
        <p:txBody>
          <a:bodyPr/>
          <a:lstStyle/>
          <a:p>
            <a:fld id="{D0B89A7E-441E-4086-BE8B-827AC1709B38}" type="datetimeFigureOut">
              <a:rPr lang="en-US" smtClean="0"/>
              <a:t>12/6/2020</a:t>
            </a:fld>
            <a:endParaRPr lang="en-US"/>
          </a:p>
        </p:txBody>
      </p:sp>
      <p:sp>
        <p:nvSpPr>
          <p:cNvPr id="6" name="Footer Placeholder 5">
            <a:extLst>
              <a:ext uri="{FF2B5EF4-FFF2-40B4-BE49-F238E27FC236}">
                <a16:creationId xmlns:a16="http://schemas.microsoft.com/office/drawing/2014/main" id="{F35C672F-E5D1-40AB-83E9-B665D235D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B48BE9-94C9-49F4-B32E-BDDC765AFBD1}"/>
              </a:ext>
            </a:extLst>
          </p:cNvPr>
          <p:cNvSpPr>
            <a:spLocks noGrp="1"/>
          </p:cNvSpPr>
          <p:nvPr>
            <p:ph type="sldNum" sz="quarter" idx="12"/>
          </p:nvPr>
        </p:nvSpPr>
        <p:spPr/>
        <p:txBody>
          <a:bodyPr/>
          <a:lstStyle/>
          <a:p>
            <a:fld id="{0DA7260A-A58D-4ABB-8138-45C0FDD976CC}" type="slidenum">
              <a:rPr lang="en-US" smtClean="0"/>
              <a:t>‹#›</a:t>
            </a:fld>
            <a:endParaRPr lang="en-US"/>
          </a:p>
        </p:txBody>
      </p:sp>
    </p:spTree>
    <p:extLst>
      <p:ext uri="{BB962C8B-B14F-4D97-AF65-F5344CB8AC3E}">
        <p14:creationId xmlns:p14="http://schemas.microsoft.com/office/powerpoint/2010/main" val="943048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ED403-94C6-4E54-8BD7-1907593AF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1F5567-AD76-4ACB-B109-4CD940E5ED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0C78A4-44EE-49C1-B251-2238B924AE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87BE04-2C17-49AB-BFA4-4DB8FA5026FF}"/>
              </a:ext>
            </a:extLst>
          </p:cNvPr>
          <p:cNvSpPr>
            <a:spLocks noGrp="1"/>
          </p:cNvSpPr>
          <p:nvPr>
            <p:ph type="dt" sz="half" idx="10"/>
          </p:nvPr>
        </p:nvSpPr>
        <p:spPr/>
        <p:txBody>
          <a:bodyPr/>
          <a:lstStyle/>
          <a:p>
            <a:fld id="{D0B89A7E-441E-4086-BE8B-827AC1709B38}" type="datetimeFigureOut">
              <a:rPr lang="en-US" smtClean="0"/>
              <a:t>12/6/2020</a:t>
            </a:fld>
            <a:endParaRPr lang="en-US"/>
          </a:p>
        </p:txBody>
      </p:sp>
      <p:sp>
        <p:nvSpPr>
          <p:cNvPr id="6" name="Footer Placeholder 5">
            <a:extLst>
              <a:ext uri="{FF2B5EF4-FFF2-40B4-BE49-F238E27FC236}">
                <a16:creationId xmlns:a16="http://schemas.microsoft.com/office/drawing/2014/main" id="{3369FEEA-54D6-4CBA-9B82-A3CAAA543F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60660C-EAAB-49E6-ACFB-C9AA93C51131}"/>
              </a:ext>
            </a:extLst>
          </p:cNvPr>
          <p:cNvSpPr>
            <a:spLocks noGrp="1"/>
          </p:cNvSpPr>
          <p:nvPr>
            <p:ph type="sldNum" sz="quarter" idx="12"/>
          </p:nvPr>
        </p:nvSpPr>
        <p:spPr/>
        <p:txBody>
          <a:bodyPr/>
          <a:lstStyle/>
          <a:p>
            <a:fld id="{0DA7260A-A58D-4ABB-8138-45C0FDD976CC}" type="slidenum">
              <a:rPr lang="en-US" smtClean="0"/>
              <a:t>‹#›</a:t>
            </a:fld>
            <a:endParaRPr lang="en-US"/>
          </a:p>
        </p:txBody>
      </p:sp>
    </p:spTree>
    <p:extLst>
      <p:ext uri="{BB962C8B-B14F-4D97-AF65-F5344CB8AC3E}">
        <p14:creationId xmlns:p14="http://schemas.microsoft.com/office/powerpoint/2010/main" val="2309129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CB8BEA-3618-40AC-ABD5-88BD2D1829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BB64B7-B465-4AAD-8E8C-F46E0F95BE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9DC33C-DC5D-478C-8406-7112EDA221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B89A7E-441E-4086-BE8B-827AC1709B38}" type="datetimeFigureOut">
              <a:rPr lang="en-US" smtClean="0"/>
              <a:t>12/6/2020</a:t>
            </a:fld>
            <a:endParaRPr lang="en-US"/>
          </a:p>
        </p:txBody>
      </p:sp>
      <p:sp>
        <p:nvSpPr>
          <p:cNvPr id="5" name="Footer Placeholder 4">
            <a:extLst>
              <a:ext uri="{FF2B5EF4-FFF2-40B4-BE49-F238E27FC236}">
                <a16:creationId xmlns:a16="http://schemas.microsoft.com/office/drawing/2014/main" id="{3942F285-0C63-4D0A-A686-7A22954BE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527D13-7F4F-4C96-8C1F-14232B69CD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A7260A-A58D-4ABB-8138-45C0FDD976CC}" type="slidenum">
              <a:rPr lang="en-US" smtClean="0"/>
              <a:t>‹#›</a:t>
            </a:fld>
            <a:endParaRPr lang="en-US"/>
          </a:p>
        </p:txBody>
      </p:sp>
    </p:spTree>
    <p:extLst>
      <p:ext uri="{BB962C8B-B14F-4D97-AF65-F5344CB8AC3E}">
        <p14:creationId xmlns:p14="http://schemas.microsoft.com/office/powerpoint/2010/main" val="112180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cocl.us/new_York_datase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cocl.us/new_york_datase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7C84-4739-46FA-93B2-8B0EC4BD3E2B}"/>
              </a:ext>
            </a:extLst>
          </p:cNvPr>
          <p:cNvSpPr>
            <a:spLocks noGrp="1"/>
          </p:cNvSpPr>
          <p:nvPr>
            <p:ph type="ctrTitle"/>
          </p:nvPr>
        </p:nvSpPr>
        <p:spPr/>
        <p:txBody>
          <a:bodyPr>
            <a:normAutofit fontScale="90000"/>
          </a:bodyPr>
          <a:lstStyle/>
          <a:p>
            <a:br>
              <a:rPr lang="en-US" dirty="0"/>
            </a:br>
            <a:r>
              <a:rPr lang="en-US" sz="2900" b="1" dirty="0"/>
              <a:t>Applied Data Science Capstone</a:t>
            </a:r>
            <a:br>
              <a:rPr lang="en-US" sz="2900" b="1" dirty="0"/>
            </a:br>
            <a:r>
              <a:rPr lang="en-US" sz="2900" b="1" i="1" dirty="0"/>
              <a:t>Final Project </a:t>
            </a:r>
            <a:br>
              <a:rPr lang="en-US" sz="2900" b="1" i="1" dirty="0"/>
            </a:br>
            <a:r>
              <a:rPr lang="en-US" sz="2900" b="1" i="1" dirty="0"/>
              <a:t>Battle of the Neighborhoods</a:t>
            </a:r>
            <a:br>
              <a:rPr lang="en-US" sz="2900" b="1" dirty="0"/>
            </a:br>
            <a:r>
              <a:rPr lang="en-US" sz="2900" b="1" dirty="0">
                <a:solidFill>
                  <a:schemeClr val="accent1"/>
                </a:solidFill>
              </a:rPr>
              <a:t>  </a:t>
            </a:r>
            <a:br>
              <a:rPr lang="en-US" sz="2900" b="1" dirty="0">
                <a:solidFill>
                  <a:schemeClr val="accent1"/>
                </a:solidFill>
              </a:rPr>
            </a:br>
            <a:r>
              <a:rPr lang="en-US" sz="2900" b="1" dirty="0">
                <a:solidFill>
                  <a:schemeClr val="accent1"/>
                </a:solidFill>
              </a:rPr>
              <a:t>Exploring New York City</a:t>
            </a:r>
            <a:endParaRPr lang="en-US" dirty="0">
              <a:solidFill>
                <a:schemeClr val="accent1"/>
              </a:solidFill>
            </a:endParaRPr>
          </a:p>
        </p:txBody>
      </p:sp>
      <p:sp>
        <p:nvSpPr>
          <p:cNvPr id="3" name="Subtitle 2">
            <a:extLst>
              <a:ext uri="{FF2B5EF4-FFF2-40B4-BE49-F238E27FC236}">
                <a16:creationId xmlns:a16="http://schemas.microsoft.com/office/drawing/2014/main" id="{5B89B7C3-5389-4394-BCC3-BDD34E49E5B4}"/>
              </a:ext>
            </a:extLst>
          </p:cNvPr>
          <p:cNvSpPr>
            <a:spLocks noGrp="1"/>
          </p:cNvSpPr>
          <p:nvPr>
            <p:ph type="subTitle" idx="1"/>
          </p:nvPr>
        </p:nvSpPr>
        <p:spPr/>
        <p:txBody>
          <a:bodyPr/>
          <a:lstStyle/>
          <a:p>
            <a:endParaRPr lang="en-US" dirty="0"/>
          </a:p>
          <a:p>
            <a:r>
              <a:rPr lang="en-US" dirty="0"/>
              <a:t>By: Dawn Tran</a:t>
            </a:r>
          </a:p>
          <a:p>
            <a:r>
              <a:rPr lang="en-US" dirty="0"/>
              <a:t>12/05/2020</a:t>
            </a:r>
          </a:p>
        </p:txBody>
      </p:sp>
    </p:spTree>
    <p:extLst>
      <p:ext uri="{BB962C8B-B14F-4D97-AF65-F5344CB8AC3E}">
        <p14:creationId xmlns:p14="http://schemas.microsoft.com/office/powerpoint/2010/main" val="2732442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2CBD-0FEE-4CA5-9935-B43F4353E214}"/>
              </a:ext>
            </a:extLst>
          </p:cNvPr>
          <p:cNvSpPr>
            <a:spLocks noGrp="1"/>
          </p:cNvSpPr>
          <p:nvPr>
            <p:ph type="title"/>
          </p:nvPr>
        </p:nvSpPr>
        <p:spPr>
          <a:xfrm>
            <a:off x="838200" y="365126"/>
            <a:ext cx="10515600" cy="818216"/>
          </a:xfrm>
        </p:spPr>
        <p:txBody>
          <a:bodyPr>
            <a:normAutofit/>
          </a:bodyPr>
          <a:lstStyle/>
          <a:p>
            <a:r>
              <a:rPr lang="en-US" sz="3600" b="1" dirty="0">
                <a:solidFill>
                  <a:schemeClr val="accent1"/>
                </a:solidFill>
              </a:rPr>
              <a:t>Results – Coffee Shops</a:t>
            </a:r>
          </a:p>
        </p:txBody>
      </p:sp>
      <p:pic>
        <p:nvPicPr>
          <p:cNvPr id="5" name="Content Placeholder 4">
            <a:extLst>
              <a:ext uri="{FF2B5EF4-FFF2-40B4-BE49-F238E27FC236}">
                <a16:creationId xmlns:a16="http://schemas.microsoft.com/office/drawing/2014/main" id="{687F339F-4ACB-4D9D-A8F4-E8238EA49061}"/>
              </a:ext>
            </a:extLst>
          </p:cNvPr>
          <p:cNvPicPr>
            <a:picLocks noGrp="1"/>
          </p:cNvPicPr>
          <p:nvPr>
            <p:ph idx="1"/>
          </p:nvPr>
        </p:nvPicPr>
        <p:blipFill>
          <a:blip r:embed="rId2"/>
          <a:stretch>
            <a:fillRect/>
          </a:stretch>
        </p:blipFill>
        <p:spPr>
          <a:xfrm>
            <a:off x="838200" y="1882741"/>
            <a:ext cx="10515600" cy="4237106"/>
          </a:xfrm>
          <a:prstGeom prst="rect">
            <a:avLst/>
          </a:prstGeom>
        </p:spPr>
      </p:pic>
    </p:spTree>
    <p:extLst>
      <p:ext uri="{BB962C8B-B14F-4D97-AF65-F5344CB8AC3E}">
        <p14:creationId xmlns:p14="http://schemas.microsoft.com/office/powerpoint/2010/main" val="1066553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2CBD-0FEE-4CA5-9935-B43F4353E214}"/>
              </a:ext>
            </a:extLst>
          </p:cNvPr>
          <p:cNvSpPr>
            <a:spLocks noGrp="1"/>
          </p:cNvSpPr>
          <p:nvPr>
            <p:ph type="title"/>
          </p:nvPr>
        </p:nvSpPr>
        <p:spPr>
          <a:xfrm>
            <a:off x="838200" y="365126"/>
            <a:ext cx="10515600" cy="818216"/>
          </a:xfrm>
        </p:spPr>
        <p:txBody>
          <a:bodyPr>
            <a:normAutofit/>
          </a:bodyPr>
          <a:lstStyle/>
          <a:p>
            <a:r>
              <a:rPr lang="en-US" sz="3600" b="1" dirty="0">
                <a:solidFill>
                  <a:schemeClr val="accent1"/>
                </a:solidFill>
              </a:rPr>
              <a:t>Results – Coffee Shops Graph</a:t>
            </a:r>
          </a:p>
        </p:txBody>
      </p:sp>
      <p:pic>
        <p:nvPicPr>
          <p:cNvPr id="6" name="Content Placeholder 5">
            <a:extLst>
              <a:ext uri="{FF2B5EF4-FFF2-40B4-BE49-F238E27FC236}">
                <a16:creationId xmlns:a16="http://schemas.microsoft.com/office/drawing/2014/main" id="{1718E0ED-6059-499F-8318-A6B58E82396C}"/>
              </a:ext>
            </a:extLst>
          </p:cNvPr>
          <p:cNvPicPr>
            <a:picLocks noGrp="1"/>
          </p:cNvPicPr>
          <p:nvPr>
            <p:ph idx="1"/>
          </p:nvPr>
        </p:nvPicPr>
        <p:blipFill>
          <a:blip r:embed="rId2"/>
          <a:stretch>
            <a:fillRect/>
          </a:stretch>
        </p:blipFill>
        <p:spPr>
          <a:xfrm>
            <a:off x="1890853" y="1825625"/>
            <a:ext cx="8410293" cy="4351338"/>
          </a:xfrm>
          <a:prstGeom prst="rect">
            <a:avLst/>
          </a:prstGeom>
        </p:spPr>
      </p:pic>
    </p:spTree>
    <p:extLst>
      <p:ext uri="{BB962C8B-B14F-4D97-AF65-F5344CB8AC3E}">
        <p14:creationId xmlns:p14="http://schemas.microsoft.com/office/powerpoint/2010/main" val="837992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596FF-0931-42ED-B578-673D06C91F68}"/>
              </a:ext>
            </a:extLst>
          </p:cNvPr>
          <p:cNvSpPr>
            <a:spLocks noGrp="1"/>
          </p:cNvSpPr>
          <p:nvPr>
            <p:ph type="title"/>
          </p:nvPr>
        </p:nvSpPr>
        <p:spPr/>
        <p:txBody>
          <a:bodyPr>
            <a:normAutofit/>
          </a:bodyPr>
          <a:lstStyle/>
          <a:p>
            <a:r>
              <a:rPr lang="en-US" sz="3600" b="1" dirty="0">
                <a:solidFill>
                  <a:schemeClr val="accent1"/>
                </a:solidFill>
              </a:rPr>
              <a:t>Results and Discussion</a:t>
            </a:r>
          </a:p>
        </p:txBody>
      </p:sp>
      <p:sp>
        <p:nvSpPr>
          <p:cNvPr id="3" name="Content Placeholder 2">
            <a:extLst>
              <a:ext uri="{FF2B5EF4-FFF2-40B4-BE49-F238E27FC236}">
                <a16:creationId xmlns:a16="http://schemas.microsoft.com/office/drawing/2014/main" id="{A1C34884-8893-45D9-AD13-0F8D264718AB}"/>
              </a:ext>
            </a:extLst>
          </p:cNvPr>
          <p:cNvSpPr>
            <a:spLocks noGrp="1"/>
          </p:cNvSpPr>
          <p:nvPr>
            <p:ph idx="1"/>
          </p:nvPr>
        </p:nvSpPr>
        <p:spPr/>
        <p:txBody>
          <a:bodyPr/>
          <a:lstStyle/>
          <a:p>
            <a:pPr lvl="0"/>
            <a:r>
              <a:rPr lang="en-US" dirty="0"/>
              <a:t>16 Hotels were found within 1000 meters of the Manhattan, New York City area</a:t>
            </a:r>
          </a:p>
          <a:p>
            <a:pPr lvl="0"/>
            <a:r>
              <a:rPr lang="en-US" dirty="0"/>
              <a:t>50 Restaurants were found within 100 meters around Manhattan, they are all different variety and diversity of the food chains to choose from, such as Japanese, Mexican, Chinese, Italian and etc..</a:t>
            </a:r>
          </a:p>
          <a:p>
            <a:pPr lvl="0"/>
            <a:r>
              <a:rPr lang="en-US" dirty="0"/>
              <a:t>27 Coffee shops were found within 100 meters of Manhattan area</a:t>
            </a:r>
          </a:p>
          <a:p>
            <a:r>
              <a:rPr lang="en-US" dirty="0"/>
              <a:t>There are plenty of choices for tourists to choose from while they are planning a trip to Manhattan, New York City</a:t>
            </a:r>
          </a:p>
          <a:p>
            <a:endParaRPr lang="en-US" dirty="0"/>
          </a:p>
        </p:txBody>
      </p:sp>
    </p:spTree>
    <p:extLst>
      <p:ext uri="{BB962C8B-B14F-4D97-AF65-F5344CB8AC3E}">
        <p14:creationId xmlns:p14="http://schemas.microsoft.com/office/powerpoint/2010/main" val="3591107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E0E88-1DB7-4B7F-90DA-93133C586143}"/>
              </a:ext>
            </a:extLst>
          </p:cNvPr>
          <p:cNvSpPr>
            <a:spLocks noGrp="1"/>
          </p:cNvSpPr>
          <p:nvPr>
            <p:ph type="title"/>
          </p:nvPr>
        </p:nvSpPr>
        <p:spPr>
          <a:xfrm>
            <a:off x="838200" y="365125"/>
            <a:ext cx="10515600" cy="1022611"/>
          </a:xfrm>
        </p:spPr>
        <p:txBody>
          <a:bodyPr>
            <a:normAutofit/>
          </a:bodyPr>
          <a:lstStyle/>
          <a:p>
            <a:r>
              <a:rPr lang="en-US" sz="3600" b="1" dirty="0">
                <a:solidFill>
                  <a:schemeClr val="accent1"/>
                </a:solidFill>
              </a:rPr>
              <a:t>Conclusion</a:t>
            </a:r>
          </a:p>
        </p:txBody>
      </p:sp>
      <p:sp>
        <p:nvSpPr>
          <p:cNvPr id="3" name="Content Placeholder 2">
            <a:extLst>
              <a:ext uri="{FF2B5EF4-FFF2-40B4-BE49-F238E27FC236}">
                <a16:creationId xmlns:a16="http://schemas.microsoft.com/office/drawing/2014/main" id="{35166CAD-F89F-4419-8AD1-0C6E60EDDAD3}"/>
              </a:ext>
            </a:extLst>
          </p:cNvPr>
          <p:cNvSpPr>
            <a:spLocks noGrp="1"/>
          </p:cNvSpPr>
          <p:nvPr>
            <p:ph idx="1"/>
          </p:nvPr>
        </p:nvSpPr>
        <p:spPr>
          <a:xfrm>
            <a:off x="838200" y="1538344"/>
            <a:ext cx="10515600" cy="4638619"/>
          </a:xfrm>
        </p:spPr>
        <p:txBody>
          <a:bodyPr/>
          <a:lstStyle/>
          <a:p>
            <a:r>
              <a:rPr lang="en-US" dirty="0"/>
              <a:t>With these data, travel agents be able to provide all the information to their clients prior to their trip. Hence, tourists can be able to save some time and efforts from searching information on their own and be able to enjoy their stay and have a great time visiting Manhattan, New York City.</a:t>
            </a:r>
          </a:p>
          <a:p>
            <a:endParaRPr lang="en-US" dirty="0"/>
          </a:p>
        </p:txBody>
      </p:sp>
    </p:spTree>
    <p:extLst>
      <p:ext uri="{BB962C8B-B14F-4D97-AF65-F5344CB8AC3E}">
        <p14:creationId xmlns:p14="http://schemas.microsoft.com/office/powerpoint/2010/main" val="485888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D8362F-C3D9-4D16-9293-8ECA0F6638A6}"/>
              </a:ext>
            </a:extLst>
          </p:cNvPr>
          <p:cNvSpPr>
            <a:spLocks noGrp="1"/>
          </p:cNvSpPr>
          <p:nvPr>
            <p:ph type="title"/>
          </p:nvPr>
        </p:nvSpPr>
        <p:spPr>
          <a:xfrm>
            <a:off x="838200" y="562271"/>
            <a:ext cx="10515600" cy="1128417"/>
          </a:xfrm>
        </p:spPr>
        <p:txBody>
          <a:bodyPr vert="horz" lIns="91440" tIns="45720" rIns="91440" bIns="45720" rtlCol="0" anchor="ctr">
            <a:normAutofit/>
          </a:bodyPr>
          <a:lstStyle/>
          <a:p>
            <a:r>
              <a:rPr lang="en-US" sz="5200" b="1" dirty="0">
                <a:solidFill>
                  <a:schemeClr val="accent1"/>
                </a:solidFill>
              </a:rPr>
              <a:t>New York City</a:t>
            </a:r>
          </a:p>
        </p:txBody>
      </p:sp>
      <p:pic>
        <p:nvPicPr>
          <p:cNvPr id="4" name="Content Placeholder 3" descr="Manhattan skyline, New York City, United States Photo">
            <a:extLst>
              <a:ext uri="{FF2B5EF4-FFF2-40B4-BE49-F238E27FC236}">
                <a16:creationId xmlns:a16="http://schemas.microsoft.com/office/drawing/2014/main" id="{D77C6245-C9AC-4422-BF9E-889B7D6CFB81}"/>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25608" r="-1" b="14130"/>
          <a:stretch/>
        </p:blipFill>
        <p:spPr bwMode="auto">
          <a:xfrm>
            <a:off x="838200" y="1845426"/>
            <a:ext cx="10512547" cy="4450303"/>
          </a:xfrm>
          <a:prstGeom prst="rect">
            <a:avLst/>
          </a:prstGeom>
          <a:noFill/>
        </p:spPr>
      </p:pic>
    </p:spTree>
    <p:extLst>
      <p:ext uri="{BB962C8B-B14F-4D97-AF65-F5344CB8AC3E}">
        <p14:creationId xmlns:p14="http://schemas.microsoft.com/office/powerpoint/2010/main" val="38954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BBE60-48C2-41AB-8A1F-4C4ECB98A6F3}"/>
              </a:ext>
            </a:extLst>
          </p:cNvPr>
          <p:cNvSpPr>
            <a:spLocks noGrp="1"/>
          </p:cNvSpPr>
          <p:nvPr>
            <p:ph type="title"/>
          </p:nvPr>
        </p:nvSpPr>
        <p:spPr>
          <a:xfrm>
            <a:off x="838200" y="365125"/>
            <a:ext cx="10515600" cy="786039"/>
          </a:xfrm>
        </p:spPr>
        <p:txBody>
          <a:bodyPr>
            <a:normAutofit/>
          </a:bodyPr>
          <a:lstStyle/>
          <a:p>
            <a:r>
              <a:rPr lang="en-US" sz="3600" b="1" dirty="0">
                <a:solidFill>
                  <a:schemeClr val="accent1"/>
                </a:solidFill>
              </a:rPr>
              <a:t>Business Problem</a:t>
            </a:r>
          </a:p>
        </p:txBody>
      </p:sp>
      <p:sp>
        <p:nvSpPr>
          <p:cNvPr id="3" name="Content Placeholder 2">
            <a:extLst>
              <a:ext uri="{FF2B5EF4-FFF2-40B4-BE49-F238E27FC236}">
                <a16:creationId xmlns:a16="http://schemas.microsoft.com/office/drawing/2014/main" id="{7E456957-9CE7-48B0-9F12-68C6CDD21987}"/>
              </a:ext>
            </a:extLst>
          </p:cNvPr>
          <p:cNvSpPr>
            <a:spLocks noGrp="1"/>
          </p:cNvSpPr>
          <p:nvPr>
            <p:ph idx="1"/>
          </p:nvPr>
        </p:nvSpPr>
        <p:spPr>
          <a:xfrm>
            <a:off x="838200" y="1436914"/>
            <a:ext cx="10515600" cy="4740049"/>
          </a:xfrm>
        </p:spPr>
        <p:txBody>
          <a:bodyPr/>
          <a:lstStyle/>
          <a:p>
            <a:r>
              <a:rPr lang="en-US" sz="2600" dirty="0"/>
              <a:t>Due to this demand and the growth of the travel accommodation, Travel agency starting a project of preparing a list of hotels, restaurants, coffee shops along with the name, address, location and the map for their clients.  So that their clients can be prepare and know to what to do and where to go when they arrived in New York City – the City that never sleep.</a:t>
            </a:r>
          </a:p>
          <a:p>
            <a:r>
              <a:rPr lang="en-US" sz="2600" dirty="0"/>
              <a:t>This project is particularly useful for those visitors / tourists that is the first-time visiting New York City or a re-visit after many years.</a:t>
            </a:r>
          </a:p>
          <a:p>
            <a:endParaRPr lang="en-US" dirty="0"/>
          </a:p>
        </p:txBody>
      </p:sp>
    </p:spTree>
    <p:extLst>
      <p:ext uri="{BB962C8B-B14F-4D97-AF65-F5344CB8AC3E}">
        <p14:creationId xmlns:p14="http://schemas.microsoft.com/office/powerpoint/2010/main" val="4022112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FE7F7-AD77-4096-A064-B48D30970322}"/>
              </a:ext>
            </a:extLst>
          </p:cNvPr>
          <p:cNvSpPr>
            <a:spLocks noGrp="1"/>
          </p:cNvSpPr>
          <p:nvPr>
            <p:ph type="title"/>
          </p:nvPr>
        </p:nvSpPr>
        <p:spPr>
          <a:xfrm>
            <a:off x="838200" y="365126"/>
            <a:ext cx="10515600" cy="981982"/>
          </a:xfrm>
        </p:spPr>
        <p:txBody>
          <a:bodyPr>
            <a:normAutofit/>
          </a:bodyPr>
          <a:lstStyle/>
          <a:p>
            <a:r>
              <a:rPr lang="en-US" sz="3600" b="1" dirty="0">
                <a:solidFill>
                  <a:schemeClr val="accent1"/>
                </a:solidFill>
              </a:rPr>
              <a:t>Data</a:t>
            </a:r>
          </a:p>
        </p:txBody>
      </p:sp>
      <p:sp>
        <p:nvSpPr>
          <p:cNvPr id="3" name="Content Placeholder 2">
            <a:extLst>
              <a:ext uri="{FF2B5EF4-FFF2-40B4-BE49-F238E27FC236}">
                <a16:creationId xmlns:a16="http://schemas.microsoft.com/office/drawing/2014/main" id="{C824F201-2028-41F5-88E2-881FEFDB6E55}"/>
              </a:ext>
            </a:extLst>
          </p:cNvPr>
          <p:cNvSpPr>
            <a:spLocks noGrp="1"/>
          </p:cNvSpPr>
          <p:nvPr>
            <p:ph idx="1"/>
          </p:nvPr>
        </p:nvSpPr>
        <p:spPr>
          <a:xfrm>
            <a:off x="838200" y="1567543"/>
            <a:ext cx="10515600" cy="4609420"/>
          </a:xfrm>
        </p:spPr>
        <p:txBody>
          <a:bodyPr>
            <a:normAutofit lnSpcReduction="10000"/>
          </a:bodyPr>
          <a:lstStyle/>
          <a:p>
            <a:r>
              <a:rPr lang="en-US" sz="3000" b="1" dirty="0"/>
              <a:t>Data required</a:t>
            </a:r>
          </a:p>
          <a:p>
            <a:pPr>
              <a:buFontTx/>
              <a:buChar char="-"/>
            </a:pPr>
            <a:r>
              <a:rPr lang="en-US" sz="2600" dirty="0"/>
              <a:t>List of borough and neighborhoods of New York City</a:t>
            </a:r>
          </a:p>
          <a:p>
            <a:pPr>
              <a:buFontTx/>
              <a:buChar char="-"/>
            </a:pPr>
            <a:r>
              <a:rPr lang="en-US" sz="2600" dirty="0"/>
              <a:t>Latitude and Longitude coordinates of those neighborhoods</a:t>
            </a:r>
          </a:p>
          <a:p>
            <a:pPr>
              <a:buFontTx/>
              <a:buChar char="-"/>
            </a:pPr>
            <a:r>
              <a:rPr lang="en-US" sz="2600" dirty="0"/>
              <a:t>Venue data, particularly data that related to hotels, restaurants and coffee shops</a:t>
            </a:r>
          </a:p>
          <a:p>
            <a:pPr>
              <a:buFontTx/>
              <a:buChar char="-"/>
            </a:pPr>
            <a:endParaRPr lang="en-US" sz="2600" dirty="0"/>
          </a:p>
          <a:p>
            <a:r>
              <a:rPr lang="en-US" sz="3000" b="1" dirty="0"/>
              <a:t>Sources of data</a:t>
            </a:r>
          </a:p>
          <a:p>
            <a:pPr marL="0" indent="0">
              <a:buNone/>
            </a:pPr>
            <a:r>
              <a:rPr lang="en-US" sz="2600" dirty="0"/>
              <a:t>- Open source dataset of New York City: </a:t>
            </a:r>
            <a:r>
              <a:rPr lang="en-US" sz="2600" dirty="0">
                <a:hlinkClick r:id="rId2"/>
              </a:rPr>
              <a:t>https://cocl.us/new_York_dataset</a:t>
            </a:r>
            <a:endParaRPr lang="en-US" sz="2600" dirty="0"/>
          </a:p>
          <a:p>
            <a:pPr marL="0" indent="0">
              <a:buNone/>
            </a:pPr>
            <a:r>
              <a:rPr lang="en-US" sz="2600" dirty="0"/>
              <a:t>- Geocoder package for latitude and longitude coordinates</a:t>
            </a:r>
          </a:p>
          <a:p>
            <a:pPr marL="0" indent="0">
              <a:buNone/>
            </a:pPr>
            <a:r>
              <a:rPr lang="en-US" sz="2600" dirty="0"/>
              <a:t>- Foursquare API for venue data</a:t>
            </a:r>
          </a:p>
          <a:p>
            <a:endParaRPr lang="en-US" sz="2600" dirty="0"/>
          </a:p>
          <a:p>
            <a:endParaRPr lang="en-US" sz="2600" dirty="0"/>
          </a:p>
          <a:p>
            <a:endParaRPr lang="en-US" sz="2600" dirty="0"/>
          </a:p>
        </p:txBody>
      </p:sp>
    </p:spTree>
    <p:extLst>
      <p:ext uri="{BB962C8B-B14F-4D97-AF65-F5344CB8AC3E}">
        <p14:creationId xmlns:p14="http://schemas.microsoft.com/office/powerpoint/2010/main" val="1347510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56A9E-7457-404E-A730-9E4186FE1D29}"/>
              </a:ext>
            </a:extLst>
          </p:cNvPr>
          <p:cNvSpPr>
            <a:spLocks noGrp="1"/>
          </p:cNvSpPr>
          <p:nvPr>
            <p:ph type="title"/>
          </p:nvPr>
        </p:nvSpPr>
        <p:spPr>
          <a:xfrm>
            <a:off x="838200" y="365126"/>
            <a:ext cx="10515600" cy="850488"/>
          </a:xfrm>
        </p:spPr>
        <p:txBody>
          <a:bodyPr>
            <a:normAutofit/>
          </a:bodyPr>
          <a:lstStyle/>
          <a:p>
            <a:r>
              <a:rPr lang="en-US" sz="3600" b="1" dirty="0">
                <a:solidFill>
                  <a:schemeClr val="accent1"/>
                </a:solidFill>
              </a:rPr>
              <a:t>Methodology</a:t>
            </a:r>
          </a:p>
        </p:txBody>
      </p:sp>
      <p:sp>
        <p:nvSpPr>
          <p:cNvPr id="3" name="Content Placeholder 2">
            <a:extLst>
              <a:ext uri="{FF2B5EF4-FFF2-40B4-BE49-F238E27FC236}">
                <a16:creationId xmlns:a16="http://schemas.microsoft.com/office/drawing/2014/main" id="{6762F9A4-BA4E-49F6-A350-12F9C21DD621}"/>
              </a:ext>
            </a:extLst>
          </p:cNvPr>
          <p:cNvSpPr>
            <a:spLocks noGrp="1"/>
          </p:cNvSpPr>
          <p:nvPr>
            <p:ph idx="1"/>
          </p:nvPr>
        </p:nvSpPr>
        <p:spPr>
          <a:xfrm>
            <a:off x="838200" y="1366221"/>
            <a:ext cx="10515600" cy="4810742"/>
          </a:xfrm>
        </p:spPr>
        <p:txBody>
          <a:bodyPr/>
          <a:lstStyle/>
          <a:p>
            <a:r>
              <a:rPr lang="en-US" dirty="0"/>
              <a:t>Collect the data from </a:t>
            </a:r>
            <a:r>
              <a:rPr lang="en-US" dirty="0">
                <a:hlinkClick r:id="rId2"/>
              </a:rPr>
              <a:t>https://cocl.us/new_york_dataset</a:t>
            </a:r>
            <a:r>
              <a:rPr lang="en-US" dirty="0"/>
              <a:t>, clean and process the data into a </a:t>
            </a:r>
            <a:r>
              <a:rPr lang="en-US" dirty="0" err="1"/>
              <a:t>dataframe</a:t>
            </a:r>
            <a:r>
              <a:rPr lang="en-US" dirty="0"/>
              <a:t>. Which included neighborhoods, along with latitude and longitude of Manhattan, New York City.</a:t>
            </a:r>
          </a:p>
          <a:p>
            <a:r>
              <a:rPr lang="en-US" dirty="0"/>
              <a:t>Using </a:t>
            </a:r>
            <a:r>
              <a:rPr lang="en-US" dirty="0" err="1"/>
              <a:t>FourSquare</a:t>
            </a:r>
            <a:r>
              <a:rPr lang="en-US" dirty="0"/>
              <a:t> API, searching the query for a list of hotels, restaurants and coffee shops within 1000 meters around Manhattan area.</a:t>
            </a:r>
          </a:p>
          <a:p>
            <a:r>
              <a:rPr lang="en-US" dirty="0"/>
              <a:t>Convert the data in to </a:t>
            </a:r>
            <a:r>
              <a:rPr lang="en-US" dirty="0" err="1"/>
              <a:t>dataframe</a:t>
            </a:r>
            <a:endParaRPr lang="en-US" dirty="0"/>
          </a:p>
          <a:p>
            <a:r>
              <a:rPr lang="en-US" dirty="0"/>
              <a:t>Visualize the data into a graph by using python matplotlib libraries</a:t>
            </a:r>
          </a:p>
          <a:p>
            <a:endParaRPr lang="en-US" dirty="0"/>
          </a:p>
        </p:txBody>
      </p:sp>
    </p:spTree>
    <p:extLst>
      <p:ext uri="{BB962C8B-B14F-4D97-AF65-F5344CB8AC3E}">
        <p14:creationId xmlns:p14="http://schemas.microsoft.com/office/powerpoint/2010/main" val="3616012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2CBD-0FEE-4CA5-9935-B43F4353E214}"/>
              </a:ext>
            </a:extLst>
          </p:cNvPr>
          <p:cNvSpPr>
            <a:spLocks noGrp="1"/>
          </p:cNvSpPr>
          <p:nvPr>
            <p:ph type="title"/>
          </p:nvPr>
        </p:nvSpPr>
        <p:spPr>
          <a:xfrm>
            <a:off x="838200" y="365126"/>
            <a:ext cx="10515600" cy="818216"/>
          </a:xfrm>
        </p:spPr>
        <p:txBody>
          <a:bodyPr>
            <a:normAutofit/>
          </a:bodyPr>
          <a:lstStyle/>
          <a:p>
            <a:r>
              <a:rPr lang="en-US" sz="3600" b="1" dirty="0">
                <a:solidFill>
                  <a:schemeClr val="accent1"/>
                </a:solidFill>
              </a:rPr>
              <a:t>Results - Hotels</a:t>
            </a:r>
          </a:p>
        </p:txBody>
      </p:sp>
      <p:pic>
        <p:nvPicPr>
          <p:cNvPr id="4" name="Content Placeholder 3">
            <a:extLst>
              <a:ext uri="{FF2B5EF4-FFF2-40B4-BE49-F238E27FC236}">
                <a16:creationId xmlns:a16="http://schemas.microsoft.com/office/drawing/2014/main" id="{72C022AF-9651-4B96-BB49-C45E58F7CDE1}"/>
              </a:ext>
            </a:extLst>
          </p:cNvPr>
          <p:cNvPicPr>
            <a:picLocks noGrp="1"/>
          </p:cNvPicPr>
          <p:nvPr>
            <p:ph idx="1"/>
          </p:nvPr>
        </p:nvPicPr>
        <p:blipFill>
          <a:blip r:embed="rId2"/>
          <a:stretch>
            <a:fillRect/>
          </a:stretch>
        </p:blipFill>
        <p:spPr>
          <a:xfrm>
            <a:off x="838200" y="1683657"/>
            <a:ext cx="10515600" cy="3555982"/>
          </a:xfrm>
          <a:prstGeom prst="rect">
            <a:avLst/>
          </a:prstGeom>
        </p:spPr>
      </p:pic>
    </p:spTree>
    <p:extLst>
      <p:ext uri="{BB962C8B-B14F-4D97-AF65-F5344CB8AC3E}">
        <p14:creationId xmlns:p14="http://schemas.microsoft.com/office/powerpoint/2010/main" val="262171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2CBD-0FEE-4CA5-9935-B43F4353E214}"/>
              </a:ext>
            </a:extLst>
          </p:cNvPr>
          <p:cNvSpPr>
            <a:spLocks noGrp="1"/>
          </p:cNvSpPr>
          <p:nvPr>
            <p:ph type="title"/>
          </p:nvPr>
        </p:nvSpPr>
        <p:spPr>
          <a:xfrm>
            <a:off x="838200" y="365126"/>
            <a:ext cx="10515600" cy="818216"/>
          </a:xfrm>
        </p:spPr>
        <p:txBody>
          <a:bodyPr>
            <a:normAutofit/>
          </a:bodyPr>
          <a:lstStyle/>
          <a:p>
            <a:r>
              <a:rPr lang="en-US" sz="3600" b="1" dirty="0">
                <a:solidFill>
                  <a:schemeClr val="accent1"/>
                </a:solidFill>
              </a:rPr>
              <a:t>Results – Hotels Graph</a:t>
            </a:r>
          </a:p>
        </p:txBody>
      </p:sp>
      <p:pic>
        <p:nvPicPr>
          <p:cNvPr id="6" name="Content Placeholder 5">
            <a:extLst>
              <a:ext uri="{FF2B5EF4-FFF2-40B4-BE49-F238E27FC236}">
                <a16:creationId xmlns:a16="http://schemas.microsoft.com/office/drawing/2014/main" id="{6B2C3628-312C-4C62-8D8C-866E976C5DC8}"/>
              </a:ext>
            </a:extLst>
          </p:cNvPr>
          <p:cNvPicPr>
            <a:picLocks noGrp="1"/>
          </p:cNvPicPr>
          <p:nvPr>
            <p:ph idx="1"/>
          </p:nvPr>
        </p:nvPicPr>
        <p:blipFill>
          <a:blip r:embed="rId2"/>
          <a:stretch>
            <a:fillRect/>
          </a:stretch>
        </p:blipFill>
        <p:spPr>
          <a:xfrm>
            <a:off x="1887798" y="1825625"/>
            <a:ext cx="8416403" cy="4351338"/>
          </a:xfrm>
          <a:prstGeom prst="rect">
            <a:avLst/>
          </a:prstGeom>
        </p:spPr>
      </p:pic>
    </p:spTree>
    <p:extLst>
      <p:ext uri="{BB962C8B-B14F-4D97-AF65-F5344CB8AC3E}">
        <p14:creationId xmlns:p14="http://schemas.microsoft.com/office/powerpoint/2010/main" val="2212897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2CBD-0FEE-4CA5-9935-B43F4353E214}"/>
              </a:ext>
            </a:extLst>
          </p:cNvPr>
          <p:cNvSpPr>
            <a:spLocks noGrp="1"/>
          </p:cNvSpPr>
          <p:nvPr>
            <p:ph type="title"/>
          </p:nvPr>
        </p:nvSpPr>
        <p:spPr>
          <a:xfrm>
            <a:off x="838200" y="365126"/>
            <a:ext cx="10515600" cy="818216"/>
          </a:xfrm>
        </p:spPr>
        <p:txBody>
          <a:bodyPr>
            <a:normAutofit/>
          </a:bodyPr>
          <a:lstStyle/>
          <a:p>
            <a:r>
              <a:rPr lang="en-US" sz="3600" b="1" dirty="0">
                <a:solidFill>
                  <a:schemeClr val="accent1"/>
                </a:solidFill>
              </a:rPr>
              <a:t>Results - Restaurants</a:t>
            </a:r>
          </a:p>
        </p:txBody>
      </p:sp>
      <p:pic>
        <p:nvPicPr>
          <p:cNvPr id="6" name="Content Placeholder 5">
            <a:extLst>
              <a:ext uri="{FF2B5EF4-FFF2-40B4-BE49-F238E27FC236}">
                <a16:creationId xmlns:a16="http://schemas.microsoft.com/office/drawing/2014/main" id="{4D57E778-FD28-46CB-9D03-1E8FEBB93395}"/>
              </a:ext>
            </a:extLst>
          </p:cNvPr>
          <p:cNvPicPr>
            <a:picLocks noGrp="1"/>
          </p:cNvPicPr>
          <p:nvPr>
            <p:ph idx="1"/>
          </p:nvPr>
        </p:nvPicPr>
        <p:blipFill>
          <a:blip r:embed="rId2"/>
          <a:stretch>
            <a:fillRect/>
          </a:stretch>
        </p:blipFill>
        <p:spPr>
          <a:xfrm>
            <a:off x="1108697" y="1825625"/>
            <a:ext cx="9974605" cy="4351338"/>
          </a:xfrm>
          <a:prstGeom prst="rect">
            <a:avLst/>
          </a:prstGeom>
        </p:spPr>
      </p:pic>
    </p:spTree>
    <p:extLst>
      <p:ext uri="{BB962C8B-B14F-4D97-AF65-F5344CB8AC3E}">
        <p14:creationId xmlns:p14="http://schemas.microsoft.com/office/powerpoint/2010/main" val="2924188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2CBD-0FEE-4CA5-9935-B43F4353E214}"/>
              </a:ext>
            </a:extLst>
          </p:cNvPr>
          <p:cNvSpPr>
            <a:spLocks noGrp="1"/>
          </p:cNvSpPr>
          <p:nvPr>
            <p:ph type="title"/>
          </p:nvPr>
        </p:nvSpPr>
        <p:spPr>
          <a:xfrm>
            <a:off x="838200" y="365126"/>
            <a:ext cx="10515600" cy="818216"/>
          </a:xfrm>
        </p:spPr>
        <p:txBody>
          <a:bodyPr>
            <a:normAutofit/>
          </a:bodyPr>
          <a:lstStyle/>
          <a:p>
            <a:r>
              <a:rPr lang="en-US" sz="3600" b="1" dirty="0">
                <a:solidFill>
                  <a:schemeClr val="accent1"/>
                </a:solidFill>
              </a:rPr>
              <a:t>Results – Restaurants </a:t>
            </a:r>
            <a:r>
              <a:rPr lang="en-US" sz="3600" b="1" dirty="0" err="1">
                <a:solidFill>
                  <a:schemeClr val="accent1"/>
                </a:solidFill>
              </a:rPr>
              <a:t>Gragh</a:t>
            </a:r>
            <a:endParaRPr lang="en-US" sz="3600" b="1" dirty="0">
              <a:solidFill>
                <a:schemeClr val="accent1"/>
              </a:solidFill>
            </a:endParaRPr>
          </a:p>
        </p:txBody>
      </p:sp>
      <p:pic>
        <p:nvPicPr>
          <p:cNvPr id="7" name="Content Placeholder 6">
            <a:extLst>
              <a:ext uri="{FF2B5EF4-FFF2-40B4-BE49-F238E27FC236}">
                <a16:creationId xmlns:a16="http://schemas.microsoft.com/office/drawing/2014/main" id="{59E82B0E-EC95-4C6A-9A1B-4DEBAC969518}"/>
              </a:ext>
            </a:extLst>
          </p:cNvPr>
          <p:cNvPicPr>
            <a:picLocks noGrp="1"/>
          </p:cNvPicPr>
          <p:nvPr>
            <p:ph idx="1"/>
          </p:nvPr>
        </p:nvPicPr>
        <p:blipFill>
          <a:blip r:embed="rId2"/>
          <a:stretch>
            <a:fillRect/>
          </a:stretch>
        </p:blipFill>
        <p:spPr>
          <a:xfrm>
            <a:off x="1901698" y="1825625"/>
            <a:ext cx="8388603" cy="4351338"/>
          </a:xfrm>
          <a:prstGeom prst="rect">
            <a:avLst/>
          </a:prstGeom>
        </p:spPr>
      </p:pic>
    </p:spTree>
    <p:extLst>
      <p:ext uri="{BB962C8B-B14F-4D97-AF65-F5344CB8AC3E}">
        <p14:creationId xmlns:p14="http://schemas.microsoft.com/office/powerpoint/2010/main" val="1891702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452</Words>
  <Application>Microsoft Office PowerPoint</Application>
  <PresentationFormat>Widescreen</PresentationFormat>
  <Paragraphs>37</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 Applied Data Science Capstone Final Project  Battle of the Neighborhoods    Exploring New York City</vt:lpstr>
      <vt:lpstr>New York City</vt:lpstr>
      <vt:lpstr>Business Problem</vt:lpstr>
      <vt:lpstr>Data</vt:lpstr>
      <vt:lpstr>Methodology</vt:lpstr>
      <vt:lpstr>Results - Hotels</vt:lpstr>
      <vt:lpstr>Results – Hotels Graph</vt:lpstr>
      <vt:lpstr>Results - Restaurants</vt:lpstr>
      <vt:lpstr>Results – Restaurants Gragh</vt:lpstr>
      <vt:lpstr>Results – Coffee Shops</vt:lpstr>
      <vt:lpstr>Results – Coffee Shops Graph</vt:lpstr>
      <vt:lpstr>Results and 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Applied Data Science Capstone Final Project  Battle of the Neighborhoods    Exploring New York City</dc:title>
  <dc:creator>Tran, Dawn (Nokia - US/Murray Hill)</dc:creator>
  <cp:lastModifiedBy>Tran, Dawn (Nokia - US/Murray Hill)</cp:lastModifiedBy>
  <cp:revision>8</cp:revision>
  <dcterms:created xsi:type="dcterms:W3CDTF">2020-12-06T06:06:58Z</dcterms:created>
  <dcterms:modified xsi:type="dcterms:W3CDTF">2020-12-06T06:40:14Z</dcterms:modified>
</cp:coreProperties>
</file>